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47" r:id="rId2"/>
  </p:sldMasterIdLst>
  <p:notesMasterIdLst>
    <p:notesMasterId r:id="rId22"/>
  </p:notesMasterIdLst>
  <p:sldIdLst>
    <p:sldId id="374" r:id="rId3"/>
    <p:sldId id="322" r:id="rId4"/>
    <p:sldId id="353" r:id="rId5"/>
    <p:sldId id="359" r:id="rId6"/>
    <p:sldId id="371" r:id="rId7"/>
    <p:sldId id="348" r:id="rId8"/>
    <p:sldId id="378" r:id="rId9"/>
    <p:sldId id="377" r:id="rId10"/>
    <p:sldId id="376" r:id="rId11"/>
    <p:sldId id="349" r:id="rId12"/>
    <p:sldId id="379" r:id="rId13"/>
    <p:sldId id="363" r:id="rId14"/>
    <p:sldId id="370" r:id="rId15"/>
    <p:sldId id="373" r:id="rId16"/>
    <p:sldId id="361" r:id="rId17"/>
    <p:sldId id="375" r:id="rId18"/>
    <p:sldId id="351" r:id="rId19"/>
    <p:sldId id="360" r:id="rId20"/>
    <p:sldId id="356" r:id="rId21"/>
  </p:sldIdLst>
  <p:sldSz cx="12192000" cy="6858000"/>
  <p:notesSz cx="6858000" cy="9144000"/>
  <p:custShowLst>
    <p:custShow name="Sponsor Slides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BD4AE434-FB75-488A-BE53-0A8BF7EA68DF}">
          <p14:sldIdLst>
            <p14:sldId id="374"/>
            <p14:sldId id="322"/>
            <p14:sldId id="353"/>
            <p14:sldId id="359"/>
            <p14:sldId id="371"/>
            <p14:sldId id="348"/>
            <p14:sldId id="378"/>
            <p14:sldId id="377"/>
            <p14:sldId id="376"/>
            <p14:sldId id="349"/>
            <p14:sldId id="379"/>
            <p14:sldId id="363"/>
            <p14:sldId id="370"/>
            <p14:sldId id="373"/>
            <p14:sldId id="361"/>
            <p14:sldId id="375"/>
            <p14:sldId id="351"/>
            <p14:sldId id="360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6767"/>
    <a:srgbClr val="494949"/>
    <a:srgbClr val="505251"/>
    <a:srgbClr val="3F3F3F"/>
    <a:srgbClr val="A0C4E5"/>
    <a:srgbClr val="9CBDDE"/>
    <a:srgbClr val="002050"/>
    <a:srgbClr val="000000"/>
    <a:srgbClr val="FFFFFF"/>
    <a:srgbClr val="8AA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9" autoAdjust="0"/>
    <p:restoredTop sz="69914" autoAdjust="0"/>
  </p:normalViewPr>
  <p:slideViewPr>
    <p:cSldViewPr snapToGrid="0">
      <p:cViewPr varScale="1">
        <p:scale>
          <a:sx n="76" d="100"/>
          <a:sy n="76" d="100"/>
        </p:scale>
        <p:origin x="116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7AF320-7AFA-42A3-BDE5-9072CDB627E3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9775271-425C-4B4F-85A6-07886A6D55E4}">
      <dgm:prSet phldrT="[Text]" custT="1"/>
      <dgm:spPr/>
      <dgm:t>
        <a:bodyPr/>
        <a:lstStyle/>
        <a:p>
          <a:r>
            <a:rPr lang="en-US" sz="2800" dirty="0"/>
            <a:t>Visual Studio</a:t>
          </a:r>
        </a:p>
      </dgm:t>
    </dgm:pt>
    <dgm:pt modelId="{E44C516F-A7BC-467C-8B6E-9145CEC56748}" type="parTrans" cxnId="{E1DFC625-D026-4F31-B829-C87F0D7B6A05}">
      <dgm:prSet/>
      <dgm:spPr/>
      <dgm:t>
        <a:bodyPr/>
        <a:lstStyle/>
        <a:p>
          <a:endParaRPr lang="en-US"/>
        </a:p>
      </dgm:t>
    </dgm:pt>
    <dgm:pt modelId="{EF89B725-0DFA-4EE4-B5B6-220EFADF2320}" type="sibTrans" cxnId="{E1DFC625-D026-4F31-B829-C87F0D7B6A05}">
      <dgm:prSet/>
      <dgm:spPr/>
      <dgm:t>
        <a:bodyPr/>
        <a:lstStyle/>
        <a:p>
          <a:endParaRPr lang="en-US"/>
        </a:p>
      </dgm:t>
    </dgm:pt>
    <dgm:pt modelId="{E0B0EDA1-F659-4751-86B9-BD9CEE59513F}">
      <dgm:prSet phldrT="[Text]" custT="1"/>
      <dgm:spPr/>
      <dgm:t>
        <a:bodyPr/>
        <a:lstStyle/>
        <a:p>
          <a:r>
            <a:rPr lang="en-US" sz="2800" dirty="0"/>
            <a:t>Visual Studio Code</a:t>
          </a:r>
        </a:p>
      </dgm:t>
    </dgm:pt>
    <dgm:pt modelId="{E212CABA-3591-45C5-8E26-731E1F3C8C31}" type="parTrans" cxnId="{B08F83FE-474C-4BE9-A2B4-A58E42E218D9}">
      <dgm:prSet/>
      <dgm:spPr/>
      <dgm:t>
        <a:bodyPr/>
        <a:lstStyle/>
        <a:p>
          <a:endParaRPr lang="en-US"/>
        </a:p>
      </dgm:t>
    </dgm:pt>
    <dgm:pt modelId="{335C44E7-CF54-4BCB-AFDE-F0F261EA1DF0}" type="sibTrans" cxnId="{B08F83FE-474C-4BE9-A2B4-A58E42E218D9}">
      <dgm:prSet/>
      <dgm:spPr/>
      <dgm:t>
        <a:bodyPr/>
        <a:lstStyle/>
        <a:p>
          <a:endParaRPr lang="en-US"/>
        </a:p>
      </dgm:t>
    </dgm:pt>
    <dgm:pt modelId="{0E38893E-4337-487F-9332-DCBC3CC8A6C7}">
      <dgm:prSet phldrT="[Text]" custT="1"/>
      <dgm:spPr/>
      <dgm:t>
        <a:bodyPr/>
        <a:lstStyle/>
        <a:p>
          <a:r>
            <a:rPr lang="en-US" sz="2800" dirty="0"/>
            <a:t>Visual Studio for Mac</a:t>
          </a:r>
        </a:p>
      </dgm:t>
    </dgm:pt>
    <dgm:pt modelId="{018257BF-89E9-497D-9337-B9D2DFFBF94C}" type="sibTrans" cxnId="{C8F1AD98-63E1-416A-A3A7-AC680C712127}">
      <dgm:prSet/>
      <dgm:spPr/>
      <dgm:t>
        <a:bodyPr/>
        <a:lstStyle/>
        <a:p>
          <a:endParaRPr lang="en-US"/>
        </a:p>
      </dgm:t>
    </dgm:pt>
    <dgm:pt modelId="{9FFA70A6-A239-4434-95C8-5A8DBEF62F79}" type="parTrans" cxnId="{C8F1AD98-63E1-416A-A3A7-AC680C712127}">
      <dgm:prSet/>
      <dgm:spPr/>
      <dgm:t>
        <a:bodyPr/>
        <a:lstStyle/>
        <a:p>
          <a:endParaRPr lang="en-US"/>
        </a:p>
      </dgm:t>
    </dgm:pt>
    <dgm:pt modelId="{BAE44503-9403-4D5B-AE69-6EB5849D21B7}">
      <dgm:prSet phldrT="[Text]"/>
      <dgm:spPr/>
      <dgm:t>
        <a:bodyPr/>
        <a:lstStyle/>
        <a:p>
          <a:r>
            <a:rPr lang="en-US" dirty="0"/>
            <a:t>.NET Core CLI</a:t>
          </a:r>
        </a:p>
      </dgm:t>
    </dgm:pt>
    <dgm:pt modelId="{79181678-EBEA-4284-A6AD-6EE938241842}" type="parTrans" cxnId="{2E5690A5-98F7-4B7D-BC3A-2E92BF982979}">
      <dgm:prSet/>
      <dgm:spPr/>
      <dgm:t>
        <a:bodyPr/>
        <a:lstStyle/>
        <a:p>
          <a:endParaRPr lang="en-US"/>
        </a:p>
      </dgm:t>
    </dgm:pt>
    <dgm:pt modelId="{F845C359-4C7D-4F9A-8A06-375321C9FD3E}" type="sibTrans" cxnId="{2E5690A5-98F7-4B7D-BC3A-2E92BF982979}">
      <dgm:prSet/>
      <dgm:spPr/>
      <dgm:t>
        <a:bodyPr/>
        <a:lstStyle/>
        <a:p>
          <a:endParaRPr lang="en-US"/>
        </a:p>
      </dgm:t>
    </dgm:pt>
    <dgm:pt modelId="{B09816E3-A792-447C-A85F-0CAED126194F}" type="pres">
      <dgm:prSet presAssocID="{BC7AF320-7AFA-42A3-BDE5-9072CDB627E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43DDC6-D31F-40D3-A288-7D42E7A0FA3A}" type="pres">
      <dgm:prSet presAssocID="{BAE44503-9403-4D5B-AE69-6EB5849D21B7}" presName="vertOne" presStyleCnt="0"/>
      <dgm:spPr/>
    </dgm:pt>
    <dgm:pt modelId="{FD6C78DC-C982-4EB8-B72C-CF9B927D7CD6}" type="pres">
      <dgm:prSet presAssocID="{BAE44503-9403-4D5B-AE69-6EB5849D21B7}" presName="txOne" presStyleLbl="node0" presStyleIdx="0" presStyleCnt="1" custLinFactNeighborY="9784">
        <dgm:presLayoutVars>
          <dgm:chPref val="3"/>
        </dgm:presLayoutVars>
      </dgm:prSet>
      <dgm:spPr/>
    </dgm:pt>
    <dgm:pt modelId="{85A117ED-8447-44B9-8BE1-2BFA52C0152D}" type="pres">
      <dgm:prSet presAssocID="{BAE44503-9403-4D5B-AE69-6EB5849D21B7}" presName="parTransOne" presStyleCnt="0"/>
      <dgm:spPr/>
    </dgm:pt>
    <dgm:pt modelId="{FF32DEBE-E4E5-48B1-830D-77588A403133}" type="pres">
      <dgm:prSet presAssocID="{BAE44503-9403-4D5B-AE69-6EB5849D21B7}" presName="horzOne" presStyleCnt="0"/>
      <dgm:spPr/>
    </dgm:pt>
    <dgm:pt modelId="{75B1FA2E-CBA3-4CF4-8AF4-D56B56221651}" type="pres">
      <dgm:prSet presAssocID="{D9775271-425C-4B4F-85A6-07886A6D55E4}" presName="vertTwo" presStyleCnt="0"/>
      <dgm:spPr/>
    </dgm:pt>
    <dgm:pt modelId="{D3C4656B-96C8-4C58-B394-BD787E9002E6}" type="pres">
      <dgm:prSet presAssocID="{D9775271-425C-4B4F-85A6-07886A6D55E4}" presName="txTwo" presStyleLbl="node2" presStyleIdx="0" presStyleCnt="3">
        <dgm:presLayoutVars>
          <dgm:chPref val="3"/>
        </dgm:presLayoutVars>
      </dgm:prSet>
      <dgm:spPr/>
    </dgm:pt>
    <dgm:pt modelId="{112CD85F-8F63-451B-95D9-9FEF322B8424}" type="pres">
      <dgm:prSet presAssocID="{D9775271-425C-4B4F-85A6-07886A6D55E4}" presName="horzTwo" presStyleCnt="0"/>
      <dgm:spPr/>
    </dgm:pt>
    <dgm:pt modelId="{9D9F3192-DAAD-4870-BCFF-71DA05435227}" type="pres">
      <dgm:prSet presAssocID="{EF89B725-0DFA-4EE4-B5B6-220EFADF2320}" presName="sibSpaceTwo" presStyleCnt="0"/>
      <dgm:spPr/>
    </dgm:pt>
    <dgm:pt modelId="{8D045E23-25B2-4E2D-B4F3-D1943D46E86D}" type="pres">
      <dgm:prSet presAssocID="{0E38893E-4337-487F-9332-DCBC3CC8A6C7}" presName="vertTwo" presStyleCnt="0"/>
      <dgm:spPr/>
    </dgm:pt>
    <dgm:pt modelId="{8779E483-D32A-45C6-AC38-689CFC31597C}" type="pres">
      <dgm:prSet presAssocID="{0E38893E-4337-487F-9332-DCBC3CC8A6C7}" presName="txTwo" presStyleLbl="node2" presStyleIdx="1" presStyleCnt="3">
        <dgm:presLayoutVars>
          <dgm:chPref val="3"/>
        </dgm:presLayoutVars>
      </dgm:prSet>
      <dgm:spPr/>
    </dgm:pt>
    <dgm:pt modelId="{11D56116-98F7-4493-8D66-186C61446615}" type="pres">
      <dgm:prSet presAssocID="{0E38893E-4337-487F-9332-DCBC3CC8A6C7}" presName="horzTwo" presStyleCnt="0"/>
      <dgm:spPr/>
    </dgm:pt>
    <dgm:pt modelId="{25B40700-B42F-408B-BBE0-7B2B1C32F594}" type="pres">
      <dgm:prSet presAssocID="{018257BF-89E9-497D-9337-B9D2DFFBF94C}" presName="sibSpaceTwo" presStyleCnt="0"/>
      <dgm:spPr/>
    </dgm:pt>
    <dgm:pt modelId="{67862819-981C-4D55-BB80-E310B9F97D8B}" type="pres">
      <dgm:prSet presAssocID="{E0B0EDA1-F659-4751-86B9-BD9CEE59513F}" presName="vertTwo" presStyleCnt="0"/>
      <dgm:spPr/>
    </dgm:pt>
    <dgm:pt modelId="{B0680C6A-DDE6-42F5-9A21-72816797E8DA}" type="pres">
      <dgm:prSet presAssocID="{E0B0EDA1-F659-4751-86B9-BD9CEE59513F}" presName="txTwo" presStyleLbl="node2" presStyleIdx="2" presStyleCnt="3">
        <dgm:presLayoutVars>
          <dgm:chPref val="3"/>
        </dgm:presLayoutVars>
      </dgm:prSet>
      <dgm:spPr/>
    </dgm:pt>
    <dgm:pt modelId="{164B157B-BD8C-45E4-BF6E-E025F77C1928}" type="pres">
      <dgm:prSet presAssocID="{E0B0EDA1-F659-4751-86B9-BD9CEE59513F}" presName="horzTwo" presStyleCnt="0"/>
      <dgm:spPr/>
    </dgm:pt>
  </dgm:ptLst>
  <dgm:cxnLst>
    <dgm:cxn modelId="{179A7901-199D-4319-A035-B8796073A6B3}" type="presOf" srcId="{BC7AF320-7AFA-42A3-BDE5-9072CDB627E3}" destId="{B09816E3-A792-447C-A85F-0CAED126194F}" srcOrd="0" destOrd="0" presId="urn:microsoft.com/office/officeart/2005/8/layout/architecture"/>
    <dgm:cxn modelId="{E1DFC625-D026-4F31-B829-C87F0D7B6A05}" srcId="{BAE44503-9403-4D5B-AE69-6EB5849D21B7}" destId="{D9775271-425C-4B4F-85A6-07886A6D55E4}" srcOrd="0" destOrd="0" parTransId="{E44C516F-A7BC-467C-8B6E-9145CEC56748}" sibTransId="{EF89B725-0DFA-4EE4-B5B6-220EFADF2320}"/>
    <dgm:cxn modelId="{C5DFAC2A-3151-4FA8-9E00-BAADADD3DE8C}" type="presOf" srcId="{0E38893E-4337-487F-9332-DCBC3CC8A6C7}" destId="{8779E483-D32A-45C6-AC38-689CFC31597C}" srcOrd="0" destOrd="0" presId="urn:microsoft.com/office/officeart/2005/8/layout/architecture"/>
    <dgm:cxn modelId="{C8F1AD98-63E1-416A-A3A7-AC680C712127}" srcId="{BAE44503-9403-4D5B-AE69-6EB5849D21B7}" destId="{0E38893E-4337-487F-9332-DCBC3CC8A6C7}" srcOrd="1" destOrd="0" parTransId="{9FFA70A6-A239-4434-95C8-5A8DBEF62F79}" sibTransId="{018257BF-89E9-497D-9337-B9D2DFFBF94C}"/>
    <dgm:cxn modelId="{2E5690A5-98F7-4B7D-BC3A-2E92BF982979}" srcId="{BC7AF320-7AFA-42A3-BDE5-9072CDB627E3}" destId="{BAE44503-9403-4D5B-AE69-6EB5849D21B7}" srcOrd="0" destOrd="0" parTransId="{79181678-EBEA-4284-A6AD-6EE938241842}" sibTransId="{F845C359-4C7D-4F9A-8A06-375321C9FD3E}"/>
    <dgm:cxn modelId="{39BFA2B9-48D7-4404-9C15-CC2074C27C65}" type="presOf" srcId="{BAE44503-9403-4D5B-AE69-6EB5849D21B7}" destId="{FD6C78DC-C982-4EB8-B72C-CF9B927D7CD6}" srcOrd="0" destOrd="0" presId="urn:microsoft.com/office/officeart/2005/8/layout/architecture"/>
    <dgm:cxn modelId="{EE6199E2-8F8D-4021-B88D-D2F1C58D57D4}" type="presOf" srcId="{E0B0EDA1-F659-4751-86B9-BD9CEE59513F}" destId="{B0680C6A-DDE6-42F5-9A21-72816797E8DA}" srcOrd="0" destOrd="0" presId="urn:microsoft.com/office/officeart/2005/8/layout/architecture"/>
    <dgm:cxn modelId="{25F09AF3-F32D-43F9-A0D8-F03D2099922C}" type="presOf" srcId="{D9775271-425C-4B4F-85A6-07886A6D55E4}" destId="{D3C4656B-96C8-4C58-B394-BD787E9002E6}" srcOrd="0" destOrd="0" presId="urn:microsoft.com/office/officeart/2005/8/layout/architecture"/>
    <dgm:cxn modelId="{B08F83FE-474C-4BE9-A2B4-A58E42E218D9}" srcId="{BAE44503-9403-4D5B-AE69-6EB5849D21B7}" destId="{E0B0EDA1-F659-4751-86B9-BD9CEE59513F}" srcOrd="2" destOrd="0" parTransId="{E212CABA-3591-45C5-8E26-731E1F3C8C31}" sibTransId="{335C44E7-CF54-4BCB-AFDE-F0F261EA1DF0}"/>
    <dgm:cxn modelId="{D9BA4D18-4DB5-4619-B7E9-1567482C245F}" type="presParOf" srcId="{B09816E3-A792-447C-A85F-0CAED126194F}" destId="{7C43DDC6-D31F-40D3-A288-7D42E7A0FA3A}" srcOrd="0" destOrd="0" presId="urn:microsoft.com/office/officeart/2005/8/layout/architecture"/>
    <dgm:cxn modelId="{564A10BB-6310-4144-A279-BE499C0307AB}" type="presParOf" srcId="{7C43DDC6-D31F-40D3-A288-7D42E7A0FA3A}" destId="{FD6C78DC-C982-4EB8-B72C-CF9B927D7CD6}" srcOrd="0" destOrd="0" presId="urn:microsoft.com/office/officeart/2005/8/layout/architecture"/>
    <dgm:cxn modelId="{C4104592-60D0-4D52-AACC-206296F01E57}" type="presParOf" srcId="{7C43DDC6-D31F-40D3-A288-7D42E7A0FA3A}" destId="{85A117ED-8447-44B9-8BE1-2BFA52C0152D}" srcOrd="1" destOrd="0" presId="urn:microsoft.com/office/officeart/2005/8/layout/architecture"/>
    <dgm:cxn modelId="{5E36883C-B89F-47C8-89AB-78F7CA0624DB}" type="presParOf" srcId="{7C43DDC6-D31F-40D3-A288-7D42E7A0FA3A}" destId="{FF32DEBE-E4E5-48B1-830D-77588A403133}" srcOrd="2" destOrd="0" presId="urn:microsoft.com/office/officeart/2005/8/layout/architecture"/>
    <dgm:cxn modelId="{B762D97F-D380-433F-9F48-00E0179D4B66}" type="presParOf" srcId="{FF32DEBE-E4E5-48B1-830D-77588A403133}" destId="{75B1FA2E-CBA3-4CF4-8AF4-D56B56221651}" srcOrd="0" destOrd="0" presId="urn:microsoft.com/office/officeart/2005/8/layout/architecture"/>
    <dgm:cxn modelId="{989C5666-BE90-4AB2-9F75-5D064D5CFE17}" type="presParOf" srcId="{75B1FA2E-CBA3-4CF4-8AF4-D56B56221651}" destId="{D3C4656B-96C8-4C58-B394-BD787E9002E6}" srcOrd="0" destOrd="0" presId="urn:microsoft.com/office/officeart/2005/8/layout/architecture"/>
    <dgm:cxn modelId="{EAA59B0E-0149-491B-AFA2-1B0D6029B13A}" type="presParOf" srcId="{75B1FA2E-CBA3-4CF4-8AF4-D56B56221651}" destId="{112CD85F-8F63-451B-95D9-9FEF322B8424}" srcOrd="1" destOrd="0" presId="urn:microsoft.com/office/officeart/2005/8/layout/architecture"/>
    <dgm:cxn modelId="{4B5B7A98-14C5-45B0-9736-F69D01C2F51B}" type="presParOf" srcId="{FF32DEBE-E4E5-48B1-830D-77588A403133}" destId="{9D9F3192-DAAD-4870-BCFF-71DA05435227}" srcOrd="1" destOrd="0" presId="urn:microsoft.com/office/officeart/2005/8/layout/architecture"/>
    <dgm:cxn modelId="{EA23AC6F-9389-4569-8350-7F15ACAB0908}" type="presParOf" srcId="{FF32DEBE-E4E5-48B1-830D-77588A403133}" destId="{8D045E23-25B2-4E2D-B4F3-D1943D46E86D}" srcOrd="2" destOrd="0" presId="urn:microsoft.com/office/officeart/2005/8/layout/architecture"/>
    <dgm:cxn modelId="{DD0C5108-0E05-41A7-B838-56677498374B}" type="presParOf" srcId="{8D045E23-25B2-4E2D-B4F3-D1943D46E86D}" destId="{8779E483-D32A-45C6-AC38-689CFC31597C}" srcOrd="0" destOrd="0" presId="urn:microsoft.com/office/officeart/2005/8/layout/architecture"/>
    <dgm:cxn modelId="{EC610756-659D-44CF-A462-0EC6BE245397}" type="presParOf" srcId="{8D045E23-25B2-4E2D-B4F3-D1943D46E86D}" destId="{11D56116-98F7-4493-8D66-186C61446615}" srcOrd="1" destOrd="0" presId="urn:microsoft.com/office/officeart/2005/8/layout/architecture"/>
    <dgm:cxn modelId="{517C38C0-80EF-4425-B6EE-C7AD9460E115}" type="presParOf" srcId="{FF32DEBE-E4E5-48B1-830D-77588A403133}" destId="{25B40700-B42F-408B-BBE0-7B2B1C32F594}" srcOrd="3" destOrd="0" presId="urn:microsoft.com/office/officeart/2005/8/layout/architecture"/>
    <dgm:cxn modelId="{64202FE0-D2A7-4957-87ED-71223807D707}" type="presParOf" srcId="{FF32DEBE-E4E5-48B1-830D-77588A403133}" destId="{67862819-981C-4D55-BB80-E310B9F97D8B}" srcOrd="4" destOrd="0" presId="urn:microsoft.com/office/officeart/2005/8/layout/architecture"/>
    <dgm:cxn modelId="{93F4900D-5489-48CA-8EB5-72A4E11A89ED}" type="presParOf" srcId="{67862819-981C-4D55-BB80-E310B9F97D8B}" destId="{B0680C6A-DDE6-42F5-9A21-72816797E8DA}" srcOrd="0" destOrd="0" presId="urn:microsoft.com/office/officeart/2005/8/layout/architecture"/>
    <dgm:cxn modelId="{4FD2845E-0FF0-46A4-A321-8DFCD3DBA7FA}" type="presParOf" srcId="{67862819-981C-4D55-BB80-E310B9F97D8B}" destId="{164B157B-BD8C-45E4-BF6E-E025F77C192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C78DC-C982-4EB8-B72C-CF9B927D7CD6}">
      <dsp:nvSpPr>
        <dsp:cNvPr id="0" name=""/>
        <dsp:cNvSpPr/>
      </dsp:nvSpPr>
      <dsp:spPr>
        <a:xfrm>
          <a:off x="1976" y="1890210"/>
          <a:ext cx="5495510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.NET Core CLI</a:t>
          </a:r>
        </a:p>
      </dsp:txBody>
      <dsp:txXfrm>
        <a:off x="52976" y="1941210"/>
        <a:ext cx="5393510" cy="1639263"/>
      </dsp:txXfrm>
    </dsp:sp>
    <dsp:sp modelId="{D3C4656B-96C8-4C58-B394-BD787E9002E6}">
      <dsp:nvSpPr>
        <dsp:cNvPr id="0" name=""/>
        <dsp:cNvSpPr/>
      </dsp:nvSpPr>
      <dsp:spPr>
        <a:xfrm>
          <a:off x="1976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</a:t>
          </a:r>
        </a:p>
      </dsp:txBody>
      <dsp:txXfrm>
        <a:off x="52783" y="51446"/>
        <a:ext cx="1633079" cy="1639649"/>
      </dsp:txXfrm>
    </dsp:sp>
    <dsp:sp modelId="{8779E483-D32A-45C6-AC38-689CFC31597C}">
      <dsp:nvSpPr>
        <dsp:cNvPr id="0" name=""/>
        <dsp:cNvSpPr/>
      </dsp:nvSpPr>
      <dsp:spPr>
        <a:xfrm>
          <a:off x="1882384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for Mac</a:t>
          </a:r>
        </a:p>
      </dsp:txBody>
      <dsp:txXfrm>
        <a:off x="1933191" y="51446"/>
        <a:ext cx="1633079" cy="1639649"/>
      </dsp:txXfrm>
    </dsp:sp>
    <dsp:sp modelId="{B0680C6A-DDE6-42F5-9A21-72816797E8DA}">
      <dsp:nvSpPr>
        <dsp:cNvPr id="0" name=""/>
        <dsp:cNvSpPr/>
      </dsp:nvSpPr>
      <dsp:spPr>
        <a:xfrm>
          <a:off x="3762792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Code</a:t>
          </a:r>
        </a:p>
      </dsp:txBody>
      <dsp:txXfrm>
        <a:off x="3813599" y="51446"/>
        <a:ext cx="1633079" cy="1639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jpg>
</file>

<file path=ppt/media/image16.jpg>
</file>

<file path=ppt/media/image17.jpeg>
</file>

<file path=ppt/media/image18.png>
</file>

<file path=ppt/media/image19.jpg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7D1B5-D667-42F5-9E38-2FD202ABDFA0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87904-88DE-4022-A424-ACD2E6FC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9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660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50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Global tool replaces &lt;</a:t>
            </a:r>
            <a:r>
              <a:rPr lang="en-US" dirty="0" err="1"/>
              <a:t>DotNetCliToolReference</a:t>
            </a:r>
            <a:r>
              <a:rPr lang="en-US" dirty="0"/>
              <a:t> /&gt; w/ 2.1+ SDK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8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enables ASP.NET Core item template generation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3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28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works for project &amp; item templates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NuGet steps optional if doing file system / network share installation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SideWaffle</a:t>
            </a:r>
            <a:r>
              <a:rPr lang="en-US" dirty="0"/>
              <a:t> Template Creator extension for VS 2017 </a:t>
            </a:r>
            <a:r>
              <a:rPr lang="en-US" dirty="0">
                <a:sym typeface="Wingdings" panose="05000000000000000000" pitchFamily="2" charset="2"/>
              </a:rPr>
              <a:t> add templates to VS</a:t>
            </a:r>
          </a:p>
          <a:p>
            <a:pPr marL="17145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github.com/</a:t>
            </a:r>
            <a:r>
              <a:rPr lang="en-US" dirty="0" err="1">
                <a:sym typeface="Wingdings" panose="05000000000000000000" pitchFamily="2" charset="2"/>
              </a:rPr>
              <a:t>schemastore</a:t>
            </a:r>
            <a:endParaRPr lang="en-US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917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61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9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Installed w/ .NET Core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C:\Program Files\dotnet\</a:t>
            </a:r>
            <a:r>
              <a:rPr lang="en-US" dirty="0" err="1"/>
              <a:t>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Not all commands accounted for in tooling: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dotnet store </a:t>
            </a:r>
            <a:r>
              <a:rPr lang="en-US" dirty="0"/>
              <a:t>(create runtime store)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Compare to GitHub for Windows vs. Git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“Be the mythical unicorn in a field of horses. Be the outlier with knowledge of the CLI.”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7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gathered from telemetry in 7/2017</a:t>
            </a:r>
          </a:p>
          <a:p>
            <a:pPr marL="171450" indent="-171450">
              <a:buFontTx/>
              <a:buChar char="-"/>
            </a:pPr>
            <a:r>
              <a:rPr lang="en-US" dirty="0"/>
              <a:t>set env. var. to opt 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8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Strategy for managing side-by-side installations of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globbing</a:t>
            </a:r>
            <a:r>
              <a:rPr lang="en-US" dirty="0"/>
              <a:t> or range support (specify full version #)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82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6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ltGray">
          <a:xfrm>
            <a:off x="448213" y="6092098"/>
            <a:ext cx="1421436" cy="300619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 bwMode="white">
          <a:xfrm>
            <a:off x="232220" y="2077801"/>
            <a:ext cx="5083026" cy="1591899"/>
            <a:chOff x="305456" y="2253658"/>
            <a:chExt cx="5184951" cy="1623589"/>
          </a:xfrm>
        </p:grpSpPr>
        <p:sp>
          <p:nvSpPr>
            <p:cNvPr id="3" name="TextBox 2"/>
            <p:cNvSpPr txBox="1"/>
            <p:nvPr userDrawn="1"/>
          </p:nvSpPr>
          <p:spPr bwMode="white">
            <a:xfrm>
              <a:off x="305456" y="2253658"/>
              <a:ext cx="5156271" cy="131813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dotnet</a:t>
              </a: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</a:t>
              </a:r>
              <a:endParaRPr lang="en-US" sz="7056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 bwMode="white">
            <a:xfrm>
              <a:off x="328316" y="3152130"/>
              <a:ext cx="5162091" cy="72511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294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Virtual event</a:t>
              </a:r>
              <a:r>
                <a:rPr lang="en-US" sz="294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   June 7–9, 2016</a:t>
              </a:r>
              <a:endParaRPr lang="en-US" sz="294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5" name="Straight Connector 4"/>
            <p:cNvCxnSpPr/>
            <p:nvPr userDrawn="1"/>
          </p:nvCxnSpPr>
          <p:spPr bwMode="white">
            <a:xfrm>
              <a:off x="2682596" y="3314384"/>
              <a:ext cx="0" cy="36643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1606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1E1A20">
              <a:alpha val="7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6092098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2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1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16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840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5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1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6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47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5037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5182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290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7746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377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478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3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0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3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65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0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26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40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9142"/>
          <a:stretch/>
        </p:blipFill>
        <p:spPr>
          <a:xfrm>
            <a:off x="0" y="-66411"/>
            <a:ext cx="12192000" cy="69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83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6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50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1" y="-8231"/>
            <a:ext cx="936854" cy="5662635"/>
            <a:chOff x="12618968" y="-8396"/>
            <a:chExt cx="955640" cy="5775363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1" y="1040743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49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6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dotnet/core/tools/" TargetMode="External"/><Relationship Id="rId3" Type="http://schemas.openxmlformats.org/officeDocument/2006/relationships/image" Target="../media/image28.png"/><Relationship Id="rId7" Type="http://schemas.openxmlformats.org/officeDocument/2006/relationships/hyperlink" Target="https://aka.ms/dotnetcli-tmp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ka.ms/dotnetcli-cmd" TargetMode="External"/><Relationship Id="rId5" Type="http://schemas.openxmlformats.org/officeDocument/2006/relationships/hyperlink" Target="https://aka.ms/dotnetcli-slides" TargetMode="External"/><Relationship Id="rId10" Type="http://schemas.openxmlformats.org/officeDocument/2006/relationships/image" Target="../media/image31.png"/><Relationship Id="rId4" Type="http://schemas.openxmlformats.org/officeDocument/2006/relationships/image" Target="../media/image29.png"/><Relationship Id="rId9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5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6.jp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person, man, tree, outdoor&#10;&#10;Description automatically generated">
            <a:extLst>
              <a:ext uri="{FF2B5EF4-FFF2-40B4-BE49-F238E27FC236}">
                <a16:creationId xmlns:a16="http://schemas.microsoft.com/office/drawing/2014/main" id="{A43E13CC-45C9-4586-8564-745E79BC92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0" b="78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27137"/>
          </a:xfrm>
          <a:solidFill>
            <a:srgbClr val="505050">
              <a:alpha val="75000"/>
            </a:srgbClr>
          </a:solidFill>
        </p:spPr>
        <p:txBody>
          <a:bodyPr anchor="ctr">
            <a:normAutofit/>
          </a:bodyPr>
          <a:lstStyle/>
          <a:p>
            <a:pPr algn="l"/>
            <a:r>
              <a:rPr lang="en-US" sz="4800" b="1" dirty="0">
                <a:latin typeface="Consolas" panose="020B0609020204030204" pitchFamily="49" charset="0"/>
              </a:rPr>
              <a:t>&gt;</a:t>
            </a:r>
            <a:r>
              <a:rPr lang="en-US" sz="4800" b="1" dirty="0"/>
              <a:t> dotnet tour</a:t>
            </a:r>
            <a:endParaRPr lang="en-US" sz="4000" b="1" dirty="0"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03109"/>
            <a:ext cx="9144000" cy="104054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48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MS logo whit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813209" y="5655611"/>
            <a:ext cx="1731976" cy="370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5392492"/>
            <a:ext cx="30181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Senior Content Developer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@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Scott_Addie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9871E-E109-45FD-B923-348FC1EA0FEB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67" y="1437227"/>
            <a:ext cx="59740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Integration with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Consistent experience on all platforms</a:t>
            </a:r>
          </a:p>
          <a:p>
            <a:r>
              <a:rPr lang="en-US" sz="2400" dirty="0"/>
              <a:t>Extensions:</a:t>
            </a:r>
          </a:p>
          <a:p>
            <a:pPr lvl="1"/>
            <a:r>
              <a:rPr lang="en-US" sz="2000" dirty="0"/>
              <a:t>C# (</a:t>
            </a:r>
            <a:r>
              <a:rPr lang="en-US" sz="2000" dirty="0" err="1"/>
              <a:t>OmniSharp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Azure CLI Tools</a:t>
            </a:r>
          </a:p>
          <a:p>
            <a:r>
              <a:rPr lang="en-US" sz="2400" dirty="0"/>
              <a:t>Use with…</a:t>
            </a:r>
          </a:p>
          <a:p>
            <a:pPr lvl="1"/>
            <a:r>
              <a:rPr lang="en-US" sz="2000" dirty="0"/>
              <a:t>Command Palette</a:t>
            </a:r>
          </a:p>
          <a:p>
            <a:pPr lvl="1"/>
            <a:r>
              <a:rPr lang="en-US" sz="2000" dirty="0"/>
              <a:t>Integrated Terminal</a:t>
            </a:r>
          </a:p>
          <a:p>
            <a:pPr lvl="1"/>
            <a:r>
              <a:rPr lang="en-US" sz="2000" dirty="0"/>
              <a:t>Tasks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5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169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38E8-D06A-497A-A16C-C282B25F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Right-click &gt; </a:t>
            </a:r>
            <a:r>
              <a:rPr lang="en-US" b="1" dirty="0"/>
              <a:t>Add</a:t>
            </a:r>
            <a:r>
              <a:rPr lang="en-US" dirty="0"/>
              <a:t> &gt; </a:t>
            </a:r>
            <a:r>
              <a:rPr lang="en-US" b="1" dirty="0"/>
              <a:t>New Scaffolded Item…</a:t>
            </a:r>
            <a:r>
              <a:rPr lang="en-US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4A03-A951-434F-8541-A47FD05E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6010275" cy="36766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632E74-B5B9-4AF9-8D5B-ACC56BCA8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650" y="1690689"/>
            <a:ext cx="6487249" cy="407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3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739B-D452-41FB-B400-990E0F2F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2" r="1" b="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1. Install .NET Core global tool: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tool install -g dotnet-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aspnet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codegenerator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--version 2.2.3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2. Install ASP.NET Core code gen. templates: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add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testapp.csproj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package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Microsoft.VisualStudio.Web.CodeGeneration.Design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851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648"/>
              </p:ext>
            </p:extLst>
          </p:nvPr>
        </p:nvGraphicFramePr>
        <p:xfrm>
          <a:off x="844461" y="1825625"/>
          <a:ext cx="10509339" cy="3712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712682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&lt;Project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netcoreapp2.2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Microsoft.AspNetCore.App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Microsoft.VisualStudio.Web.CodeGeneration.Design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"2.2.3"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&lt;/Project&gt;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B618AD7-D58A-4689-9F33-0E6AC68D7FB6}"/>
              </a:ext>
            </a:extLst>
          </p:cNvPr>
          <p:cNvSpPr/>
          <p:nvPr/>
        </p:nvSpPr>
        <p:spPr>
          <a:xfrm>
            <a:off x="838200" y="1379057"/>
            <a:ext cx="2101236" cy="44656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testapp.csproj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2BF76-046A-486B-8030-FE5C1C8FFF66}"/>
              </a:ext>
            </a:extLst>
          </p:cNvPr>
          <p:cNvSpPr/>
          <p:nvPr/>
        </p:nvSpPr>
        <p:spPr>
          <a:xfrm>
            <a:off x="1345834" y="3333387"/>
            <a:ext cx="8522066" cy="46507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7B06C67-7915-4751-ABA7-72FAC3F4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082785"/>
              </p:ext>
            </p:extLst>
          </p:nvPr>
        </p:nvGraphicFramePr>
        <p:xfrm>
          <a:off x="5051643" y="241300"/>
          <a:ext cx="6645057" cy="6375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6645057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637540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C:\working_folder\test_app&gt;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dotnet </a:t>
                      </a:r>
                      <a:r>
                        <a:rPr lang="en-US" sz="1600" b="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 -h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Usage: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[arguments] [options]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Arguments: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generator  Name of the generator. Check available generators below.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Options: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-p|--project             Path to .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csproj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file in the project.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-n|--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nuget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-package-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dir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-c|--configuration     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Configuration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for the project (Possible values: Debug/ Release)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|--target-framework  Target Framework to use. (Short folder name of the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eg.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net46)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-b|--build-base-path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--no-build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Available generators: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area      : Generates an MVC Area.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controller: Generates a controller.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identity  : Generates an MVC Area with controllers and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: Generates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(s).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view      : Generates a view.</a:t>
                      </a:r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9DBA7-BC91-41A4-BC97-E3DFFEE140D2}"/>
              </a:ext>
            </a:extLst>
          </p:cNvPr>
          <p:cNvCxnSpPr>
            <a:cxnSpLocks/>
          </p:cNvCxnSpPr>
          <p:nvPr/>
        </p:nvCxnSpPr>
        <p:spPr>
          <a:xfrm flipV="1">
            <a:off x="4419600" y="554833"/>
            <a:ext cx="5448300" cy="27785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EEE6FD7-4A90-4DEB-9F12-A4CA46F976D0}"/>
              </a:ext>
            </a:extLst>
          </p:cNvPr>
          <p:cNvSpPr/>
          <p:nvPr/>
        </p:nvSpPr>
        <p:spPr>
          <a:xfrm>
            <a:off x="8177213" y="294413"/>
            <a:ext cx="3471862" cy="260419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4461" y="1825625"/>
          <a:ext cx="9175839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58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463675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C:\working_folder\testapp&gt;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dotnet </a:t>
                      </a:r>
                      <a:r>
                        <a:rPr lang="en-US" sz="2000" b="0" kern="120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aspnet-codegenerator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identity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Building project 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Finding the generator 'identity'...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Running the generator 'identity'...</a:t>
                      </a:r>
                    </a:p>
                    <a:p>
                      <a:r>
                        <a:rPr lang="en-US" sz="2000" b="0" kern="120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RunTime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00:00:14.46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command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1F8E0-140B-4E0D-8EF8-4BF5639CE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487770"/>
            <a:ext cx="4126129" cy="600510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738CD6D-06FD-46D8-B284-5A9DAE52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0" y="3073401"/>
            <a:ext cx="3086100" cy="18542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EB338A-E62A-46EC-BECC-F55AF384AEB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688874" y="2899229"/>
            <a:ext cx="1867626" cy="110127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16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Creation of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 dirty="0"/>
              <a:t> </a:t>
            </a:r>
            <a:r>
              <a:rPr lang="en-US" sz="2400" dirty="0"/>
              <a:t>folder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Define metadata in </a:t>
            </a:r>
            <a:r>
              <a:rPr lang="en-US" sz="2400" i="1" dirty="0" err="1"/>
              <a:t>template.json</a:t>
            </a:r>
            <a:endParaRPr lang="en-US" sz="2400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.</a:t>
            </a:r>
            <a:r>
              <a:rPr lang="en-US" sz="2400" dirty="0" err="1"/>
              <a:t>nuspec</a:t>
            </a:r>
            <a:r>
              <a:rPr lang="en-US" sz="2400" dirty="0"/>
              <a:t>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nuget</a:t>
            </a:r>
            <a:r>
              <a:rPr lang="en-US" sz="2400" dirty="0"/>
              <a:t> pack &lt;</a:t>
            </a:r>
            <a:r>
              <a:rPr lang="en-US" sz="2400" dirty="0" err="1"/>
              <a:t>path_to_nuspec</a:t>
            </a:r>
            <a:r>
              <a:rPr lang="en-US" sz="2400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dotnet new -</a:t>
            </a:r>
            <a:r>
              <a:rPr lang="en-US" sz="2400" dirty="0" err="1"/>
              <a:t>i</a:t>
            </a:r>
            <a:r>
              <a:rPr lang="en-US" sz="2400" dirty="0"/>
              <a:t> &lt;</a:t>
            </a:r>
            <a:r>
              <a:rPr lang="en-US" sz="2400" dirty="0" err="1"/>
              <a:t>path_to_nupkg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85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Template creation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E9683-DEE2-4AFD-A76A-D89D8E00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789" y="2600324"/>
            <a:ext cx="88677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20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65C214-A4C9-42BA-83F5-34703235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539" y="1604963"/>
            <a:ext cx="3340898" cy="2261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B07A1-6DAF-4A75-A8ED-FBCC7718F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90660"/>
            <a:ext cx="6476679" cy="64766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54584-C2DC-4E1C-9192-512E1D95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720BA6-768C-44BF-AD21-12DF34DFF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896600" cy="46672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Slides:</a:t>
            </a:r>
            <a:endParaRPr lang="en-US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b="1" dirty="0">
                <a:hlinkClick r:id="rId5"/>
              </a:rPr>
              <a:t>aka.ms/</a:t>
            </a:r>
            <a:r>
              <a:rPr lang="en-US" b="1" dirty="0" err="1">
                <a:hlinkClick r:id="rId5"/>
              </a:rPr>
              <a:t>dotnetcli</a:t>
            </a:r>
            <a:r>
              <a:rPr lang="en-US" b="1" dirty="0">
                <a:hlinkClick r:id="rId5"/>
              </a:rPr>
              <a:t>-slides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Frequent Commands:</a:t>
            </a:r>
          </a:p>
          <a:p>
            <a:pPr marL="0" indent="0">
              <a:buNone/>
            </a:pPr>
            <a:r>
              <a:rPr lang="en-US" b="1" dirty="0">
                <a:hlinkClick r:id="rId6"/>
              </a:rPr>
              <a:t>aka.ms/</a:t>
            </a:r>
            <a:r>
              <a:rPr lang="en-US" b="1" dirty="0" err="1">
                <a:hlinkClick r:id="rId6"/>
              </a:rPr>
              <a:t>dotnetcli-cmd</a:t>
            </a:r>
            <a:endParaRPr lang="en-US" b="1" dirty="0"/>
          </a:p>
          <a:p>
            <a:pPr marL="0" indent="0">
              <a:buNone/>
            </a:pPr>
            <a:endParaRPr lang="en-US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Templating Commands:</a:t>
            </a:r>
          </a:p>
          <a:p>
            <a:pPr marL="0" indent="0">
              <a:buNone/>
            </a:pPr>
            <a:r>
              <a:rPr lang="en-US" b="1" dirty="0">
                <a:hlinkClick r:id="rId7"/>
              </a:rPr>
              <a:t>aka.ms/</a:t>
            </a:r>
            <a:r>
              <a:rPr lang="en-US" b="1" dirty="0" err="1">
                <a:hlinkClick r:id="rId7"/>
              </a:rPr>
              <a:t>dotnetcli-tmpl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>
                <a:hlinkClick r:id="rId8"/>
              </a:rPr>
              <a:t>docs.microsoft.com/dotnet/core/tools</a:t>
            </a:r>
            <a:endParaRPr lang="en-US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4CFD40-FF82-41B7-B348-A9D6E1EF5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4960" y="1825625"/>
            <a:ext cx="595884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B7060-1A67-4B81-B5A1-3D509E5D30BF}"/>
              </a:ext>
            </a:extLst>
          </p:cNvPr>
          <p:cNvSpPr txBox="1"/>
          <p:nvPr/>
        </p:nvSpPr>
        <p:spPr>
          <a:xfrm>
            <a:off x="939800" y="593596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	  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B3930-38EF-4F41-9189-BD2F1325CC7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5889198"/>
            <a:ext cx="682893" cy="555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F19D8-CC96-4A13-BA13-CA817DEC31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48694" y="3432577"/>
            <a:ext cx="3340898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41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CLI overview</a:t>
            </a:r>
          </a:p>
          <a:p>
            <a:r>
              <a:rPr lang="en-US" sz="2400" dirty="0"/>
              <a:t>Frequently used commands</a:t>
            </a:r>
          </a:p>
          <a:p>
            <a:r>
              <a:rPr lang="en-US" sz="2400" dirty="0"/>
              <a:t>SDK pinning</a:t>
            </a:r>
          </a:p>
          <a:p>
            <a:r>
              <a:rPr lang="en-US" sz="2400" dirty="0"/>
              <a:t>VS Code integration</a:t>
            </a:r>
          </a:p>
          <a:p>
            <a:r>
              <a:rPr lang="en-US" sz="2400" dirty="0"/>
              <a:t>Scaffolding</a:t>
            </a:r>
          </a:p>
          <a:p>
            <a:r>
              <a:rPr lang="en-US" sz="2400" dirty="0"/>
              <a:t>Template creation</a:t>
            </a:r>
          </a:p>
        </p:txBody>
      </p:sp>
    </p:spTree>
    <p:extLst>
      <p:ext uri="{BB962C8B-B14F-4D97-AF65-F5344CB8AC3E}">
        <p14:creationId xmlns:p14="http://schemas.microsoft.com/office/powerpoint/2010/main" val="302404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09A7-1751-4ABE-A3C1-EEC40366AD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7D8EB6-EAE1-4F9C-B398-83321E2872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396A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/>
              <a:t>What is the .NET Core CLI?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0A03C7-98F2-4D83-8E01-B0A20FA5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Chassis on which tooling is built</a:t>
            </a:r>
          </a:p>
          <a:p>
            <a:r>
              <a:rPr lang="en-US" sz="2400" dirty="0"/>
              <a:t>Makes command line 1</a:t>
            </a:r>
            <a:r>
              <a:rPr lang="en-US" sz="2400" baseline="30000" dirty="0"/>
              <a:t>st</a:t>
            </a:r>
            <a:r>
              <a:rPr lang="en-US" sz="2400" dirty="0"/>
              <a:t> class citizen</a:t>
            </a:r>
          </a:p>
          <a:p>
            <a:r>
              <a:rPr lang="en-US" sz="2400" dirty="0"/>
              <a:t>Works everywhere</a:t>
            </a:r>
          </a:p>
          <a:p>
            <a:r>
              <a:rPr lang="en-US" sz="2400" dirty="0"/>
              <a:t>Side-by-side installs</a:t>
            </a:r>
          </a:p>
          <a:p>
            <a:r>
              <a:rPr lang="en-US" sz="2400" dirty="0"/>
              <a:t>Multi-language support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5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A23FE35C-28F2-4087-8FF9-9623579B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431" y="3111156"/>
            <a:ext cx="685261" cy="67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CD500-5EFC-4540-94D0-F1B201B32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39" y="3111156"/>
            <a:ext cx="522593" cy="615273"/>
          </a:xfrm>
          <a:prstGeom prst="rect">
            <a:avLst/>
          </a:prstGeom>
        </p:spPr>
      </p:pic>
      <p:pic>
        <p:nvPicPr>
          <p:cNvPr id="23" name="Picture 6" descr="C:\temp\WinAzure_rgb_Wht_S.png">
            <a:extLst>
              <a:ext uri="{FF2B5EF4-FFF2-40B4-BE49-F238E27FC236}">
                <a16:creationId xmlns:a16="http://schemas.microsoft.com/office/drawing/2014/main" id="{F3AEF8E2-B734-4474-BF32-D3A106BA4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8980846" y="3111156"/>
            <a:ext cx="685261" cy="6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E6E781C-33A0-4934-89A6-3579BFE140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534" y="4000498"/>
            <a:ext cx="605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3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device, gauge&#10;&#10;Description generated with high confidence">
            <a:extLst>
              <a:ext uri="{FF2B5EF4-FFF2-40B4-BE49-F238E27FC236}">
                <a16:creationId xmlns:a16="http://schemas.microsoft.com/office/drawing/2014/main" id="{7C161F73-CAB5-41B9-AAE3-A88389E1DC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46" y="3522905"/>
            <a:ext cx="4923754" cy="3309695"/>
          </a:xfrm>
          <a:prstGeom prst="rect">
            <a:avLst/>
          </a:prstGeom>
        </p:spPr>
      </p:pic>
      <p:pic>
        <p:nvPicPr>
          <p:cNvPr id="21" name="Picture 20" descr="A picture containing device, red&#10;&#10;Description generated with very high confidence">
            <a:extLst>
              <a:ext uri="{FF2B5EF4-FFF2-40B4-BE49-F238E27FC236}">
                <a16:creationId xmlns:a16="http://schemas.microsoft.com/office/drawing/2014/main" id="{57AD2DC8-4304-46D1-93A3-AE2459F7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533" y="1036330"/>
            <a:ext cx="4538779" cy="324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94D111-6A7C-4BE8-ACAA-678197CD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abstraction below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E78D-879C-418D-9572-A93E72EB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C719C0-9A6F-4D5D-ADA8-523D64F38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35263"/>
              </p:ext>
            </p:extLst>
          </p:nvPr>
        </p:nvGraphicFramePr>
        <p:xfrm>
          <a:off x="838200" y="2037807"/>
          <a:ext cx="5499463" cy="3631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79FC5E-52CD-4D86-8B11-884A083D57DC}"/>
              </a:ext>
            </a:extLst>
          </p:cNvPr>
          <p:cNvCxnSpPr>
            <a:cxnSpLocks/>
          </p:cNvCxnSpPr>
          <p:nvPr/>
        </p:nvCxnSpPr>
        <p:spPr>
          <a:xfrm>
            <a:off x="769621" y="3853544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74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026" name="Picture 2" descr="Image result for be a unicorn in a field of horses">
            <a:extLst>
              <a:ext uri="{FF2B5EF4-FFF2-40B4-BE49-F238E27FC236}">
                <a16:creationId xmlns:a16="http://schemas.microsoft.com/office/drawing/2014/main" id="{0B20D43C-E9A3-424B-B0C9-579CAE4D1B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1" b="1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42730-FFA2-4F90-9552-8E12C5999E3E}"/>
              </a:ext>
            </a:extLst>
          </p:cNvPr>
          <p:cNvSpPr txBox="1"/>
          <p:nvPr/>
        </p:nvSpPr>
        <p:spPr>
          <a:xfrm>
            <a:off x="6871975" y="3048000"/>
            <a:ext cx="31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.NET Core CLI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(╯°□°）╯︵ ┻━┻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910F7-6D02-4798-B22A-AFDD78948BCC}"/>
              </a:ext>
            </a:extLst>
          </p:cNvPr>
          <p:cNvSpPr txBox="1"/>
          <p:nvPr/>
        </p:nvSpPr>
        <p:spPr>
          <a:xfrm>
            <a:off x="1244600" y="1841500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Visual Studio</a:t>
            </a:r>
          </a:p>
          <a:p>
            <a:pPr algn="ctr"/>
            <a:r>
              <a:rPr lang="en-US" altLang="ja-JP" sz="2400" b="1" dirty="0">
                <a:solidFill>
                  <a:schemeClr val="bg1"/>
                </a:solidFill>
              </a:rPr>
              <a:t>¯\_(</a:t>
            </a:r>
            <a:r>
              <a:rPr lang="ja-JP" altLang="en-US" sz="2400" b="1" dirty="0">
                <a:solidFill>
                  <a:schemeClr val="bg1"/>
                </a:solidFill>
              </a:rPr>
              <a:t>ツ</a:t>
            </a:r>
            <a:r>
              <a:rPr lang="en-US" altLang="ja-JP" sz="2400" b="1" dirty="0">
                <a:solidFill>
                  <a:schemeClr val="bg1"/>
                </a:solidFill>
              </a:rPr>
              <a:t>)_/¯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102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Frequently used commands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7EA40FC-03D6-4843-A97E-98EF7D81975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6" y="3375381"/>
            <a:ext cx="109076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48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97C1-9163-4C35-9FA8-E76E5743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676767">
              <a:alpha val="75000"/>
            </a:srgbClr>
          </a:solidFill>
        </p:spPr>
        <p:txBody>
          <a:bodyPr/>
          <a:lstStyle/>
          <a:p>
            <a:r>
              <a:rPr lang="en-US" dirty="0"/>
              <a:t>.NET Core SDK pinning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18BE-BA72-4C32-AEAC-7328F500A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5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67">
            <a:extLst>
              <a:ext uri="{FF2B5EF4-FFF2-40B4-BE49-F238E27FC236}">
                <a16:creationId xmlns:a16="http://schemas.microsoft.com/office/drawing/2014/main" id="{92DD086A-A68C-4B2B-8BE9-89927412E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global.json</a:t>
            </a:r>
            <a:r>
              <a:rPr lang="en-US" dirty="0"/>
              <a:t> 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6" y="922844"/>
            <a:ext cx="3893814" cy="7323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dotnet new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webapp</a:t>
            </a:r>
            <a:endParaRPr lang="en-US" sz="2400" dirty="0">
              <a:cs typeface="Courier New" panose="02070309020205020404" pitchFamily="49" charset="0"/>
            </a:endParaRP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A65ECDBD-EE79-4173-8BCF-81824B6BCDF5}"/>
              </a:ext>
            </a:extLst>
          </p:cNvPr>
          <p:cNvSpPr/>
          <p:nvPr/>
        </p:nvSpPr>
        <p:spPr>
          <a:xfrm>
            <a:off x="146302" y="2111534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Does </a:t>
            </a:r>
            <a:r>
              <a:rPr lang="en-US" b="1" dirty="0" err="1"/>
              <a:t>global.json</a:t>
            </a:r>
            <a:r>
              <a:rPr lang="en-US" b="1" dirty="0"/>
              <a:t> exist?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7AB84-186A-4F57-BEBE-92699EDBADCE}"/>
              </a:ext>
            </a:extLst>
          </p:cNvPr>
          <p:cNvSpPr txBox="1"/>
          <p:nvPr/>
        </p:nvSpPr>
        <p:spPr>
          <a:xfrm>
            <a:off x="9720080" y="3893146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SDK specified in </a:t>
            </a:r>
          </a:p>
          <a:p>
            <a:r>
              <a:rPr lang="en-US" i="1" dirty="0" err="1"/>
              <a:t>sdk:version</a:t>
            </a:r>
            <a:r>
              <a:rPr lang="en-US" dirty="0"/>
              <a:t> property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A173B7-48F1-40E3-AE00-F803C44F9BC8}"/>
              </a:ext>
            </a:extLst>
          </p:cNvPr>
          <p:cNvSpPr txBox="1"/>
          <p:nvPr/>
        </p:nvSpPr>
        <p:spPr>
          <a:xfrm>
            <a:off x="560836" y="4717751"/>
            <a:ext cx="1962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latest installed </a:t>
            </a:r>
          </a:p>
          <a:p>
            <a:r>
              <a:rPr lang="en-US" dirty="0"/>
              <a:t>version of SDK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6E8CC1-F4C1-4F99-A781-5E4764676B19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542286" y="1414272"/>
            <a:ext cx="0" cy="69726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2E3D83A-62A0-4B46-B05D-129BE4B6EA12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542286" y="4037870"/>
            <a:ext cx="0" cy="753586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7FDB9AD-3035-43FA-9601-2136C53DF276}"/>
              </a:ext>
            </a:extLst>
          </p:cNvPr>
          <p:cNvCxnSpPr>
            <a:cxnSpLocks/>
            <a:stCxn id="4" idx="3"/>
            <a:endCxn id="16" idx="1"/>
          </p:cNvCxnSpPr>
          <p:nvPr/>
        </p:nvCxnSpPr>
        <p:spPr>
          <a:xfrm>
            <a:off x="2938270" y="3074702"/>
            <a:ext cx="688848" cy="168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CB2C03BF-E774-4FCA-A4BF-2BEE0DD1272C}"/>
              </a:ext>
            </a:extLst>
          </p:cNvPr>
          <p:cNvSpPr/>
          <p:nvPr/>
        </p:nvSpPr>
        <p:spPr>
          <a:xfrm>
            <a:off x="3627118" y="2113216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Does </a:t>
            </a:r>
            <a:r>
              <a:rPr lang="en-US" b="1" dirty="0" err="1"/>
              <a:t>global.json</a:t>
            </a:r>
            <a:r>
              <a:rPr lang="en-US" b="1" dirty="0"/>
              <a:t> specify a version?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CCFB12D-643E-4EEB-9345-5AC8D88951D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6411466" y="3074700"/>
            <a:ext cx="798578" cy="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4048B89-7B3C-4802-89C0-EAEC9D811D01}"/>
              </a:ext>
            </a:extLst>
          </p:cNvPr>
          <p:cNvSpPr txBox="1"/>
          <p:nvPr/>
        </p:nvSpPr>
        <p:spPr>
          <a:xfrm>
            <a:off x="999740" y="4114674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1E40635-A970-4992-B716-00D52020CA57}"/>
              </a:ext>
            </a:extLst>
          </p:cNvPr>
          <p:cNvCxnSpPr>
            <a:cxnSpLocks/>
            <a:stCxn id="16" idx="2"/>
            <a:endCxn id="6" idx="3"/>
          </p:cNvCxnSpPr>
          <p:nvPr/>
        </p:nvCxnSpPr>
        <p:spPr>
          <a:xfrm rot="5400000">
            <a:off x="3272737" y="3290551"/>
            <a:ext cx="1001365" cy="2499367"/>
          </a:xfrm>
          <a:prstGeom prst="bentConnector2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9935407-573A-482D-984B-660CB2677D24}"/>
              </a:ext>
            </a:extLst>
          </p:cNvPr>
          <p:cNvSpPr txBox="1"/>
          <p:nvPr/>
        </p:nvSpPr>
        <p:spPr>
          <a:xfrm>
            <a:off x="4520184" y="4114674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55F8DE-0317-4581-9E90-16A067B407D8}"/>
              </a:ext>
            </a:extLst>
          </p:cNvPr>
          <p:cNvSpPr txBox="1"/>
          <p:nvPr/>
        </p:nvSpPr>
        <p:spPr>
          <a:xfrm>
            <a:off x="2938270" y="2618400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E35B3D-6B3B-4DA6-BF83-40EB03142E6A}"/>
              </a:ext>
            </a:extLst>
          </p:cNvPr>
          <p:cNvSpPr txBox="1"/>
          <p:nvPr/>
        </p:nvSpPr>
        <p:spPr>
          <a:xfrm>
            <a:off x="6469379" y="2632090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D407EAEF-9068-4A9B-B683-CFD5F8B2A3F3}"/>
              </a:ext>
            </a:extLst>
          </p:cNvPr>
          <p:cNvSpPr/>
          <p:nvPr/>
        </p:nvSpPr>
        <p:spPr>
          <a:xfrm>
            <a:off x="7210044" y="2111534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Is SDK version installed?</a:t>
            </a:r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955C0981-EA3E-49A0-AEC2-BB807072788C}"/>
              </a:ext>
            </a:extLst>
          </p:cNvPr>
          <p:cNvSpPr/>
          <p:nvPr/>
        </p:nvSpPr>
        <p:spPr>
          <a:xfrm>
            <a:off x="7193288" y="4717751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Is patch version of SDK installed?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01360A1-1C51-4BD6-A43A-5015D300BA35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 flipH="1">
            <a:off x="8589272" y="4037870"/>
            <a:ext cx="16756" cy="679881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875C92F-0775-4C0D-B8FC-92E868A3BB2F}"/>
              </a:ext>
            </a:extLst>
          </p:cNvPr>
          <p:cNvSpPr txBox="1"/>
          <p:nvPr/>
        </p:nvSpPr>
        <p:spPr>
          <a:xfrm>
            <a:off x="8080246" y="4109662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33B1869-DE12-4737-877F-08DD42A21825}"/>
              </a:ext>
            </a:extLst>
          </p:cNvPr>
          <p:cNvCxnSpPr>
            <a:cxnSpLocks/>
          </p:cNvCxnSpPr>
          <p:nvPr/>
        </p:nvCxnSpPr>
        <p:spPr>
          <a:xfrm>
            <a:off x="10009636" y="3058075"/>
            <a:ext cx="848105" cy="751384"/>
          </a:xfrm>
          <a:prstGeom prst="bentConnector3">
            <a:avLst>
              <a:gd name="adj1" fmla="val 100315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4C34D0B-7E07-4651-96C2-E9F7E9A5DAE5}"/>
              </a:ext>
            </a:extLst>
          </p:cNvPr>
          <p:cNvSpPr txBox="1"/>
          <p:nvPr/>
        </p:nvSpPr>
        <p:spPr>
          <a:xfrm>
            <a:off x="10059925" y="2629803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cxnSp>
        <p:nvCxnSpPr>
          <p:cNvPr id="57" name="Straight Arrow Connector 40">
            <a:extLst>
              <a:ext uri="{FF2B5EF4-FFF2-40B4-BE49-F238E27FC236}">
                <a16:creationId xmlns:a16="http://schemas.microsoft.com/office/drawing/2014/main" id="{4F1CB509-64E5-4C84-B5BB-8CA2ED2D504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930975" y="4747575"/>
            <a:ext cx="1002380" cy="851151"/>
          </a:xfrm>
          <a:prstGeom prst="bentConnector3">
            <a:avLst>
              <a:gd name="adj1" fmla="val 1348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214A710-E4D1-4300-B0D8-DF0156F6E66A}"/>
              </a:ext>
            </a:extLst>
          </p:cNvPr>
          <p:cNvSpPr txBox="1"/>
          <p:nvPr/>
        </p:nvSpPr>
        <p:spPr>
          <a:xfrm>
            <a:off x="10056879" y="5246068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C640BA8-A15E-4015-9CFE-14AAA1BD29C2}"/>
              </a:ext>
            </a:extLst>
          </p:cNvPr>
          <p:cNvCxnSpPr>
            <a:cxnSpLocks/>
          </p:cNvCxnSpPr>
          <p:nvPr/>
        </p:nvCxnSpPr>
        <p:spPr>
          <a:xfrm flipH="1">
            <a:off x="6315456" y="5680919"/>
            <a:ext cx="88621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4EA3EB7D-188C-4949-B207-E3106737EF68}"/>
              </a:ext>
            </a:extLst>
          </p:cNvPr>
          <p:cNvSpPr txBox="1"/>
          <p:nvPr/>
        </p:nvSpPr>
        <p:spPr>
          <a:xfrm>
            <a:off x="6543299" y="5282091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2D8D670-8049-4238-B03E-5442D13D8B6F}"/>
              </a:ext>
            </a:extLst>
          </p:cNvPr>
          <p:cNvSpPr txBox="1"/>
          <p:nvPr/>
        </p:nvSpPr>
        <p:spPr>
          <a:xfrm>
            <a:off x="4698491" y="5496253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Throw an error</a:t>
            </a:r>
          </a:p>
        </p:txBody>
      </p:sp>
    </p:spTree>
    <p:extLst>
      <p:ext uri="{BB962C8B-B14F-4D97-AF65-F5344CB8AC3E}">
        <p14:creationId xmlns:p14="http://schemas.microsoft.com/office/powerpoint/2010/main" val="362993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264C3B2E-5E35-4976-97BD-49CDA72EC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125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47D8FF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-30707_dotnetConf_Template">
  <a:themeElements>
    <a:clrScheme name="dotnetConf">
      <a:dk1>
        <a:srgbClr val="1E1A20"/>
      </a:dk1>
      <a:lt1>
        <a:srgbClr val="FFFFFF"/>
      </a:lt1>
      <a:dk2>
        <a:srgbClr val="107C10"/>
      </a:dk2>
      <a:lt2>
        <a:srgbClr val="F8F8F8"/>
      </a:lt2>
      <a:accent1>
        <a:srgbClr val="107C10"/>
      </a:accent1>
      <a:accent2>
        <a:srgbClr val="D83B01"/>
      </a:accent2>
      <a:accent3>
        <a:srgbClr val="0078D7"/>
      </a:accent3>
      <a:accent4>
        <a:srgbClr val="FFB900"/>
      </a:accent4>
      <a:accent5>
        <a:srgbClr val="D2D2D2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otnetConf_2016_16x9_Template" id="{C0749003-9B83-4EC7-9CCE-0827D34B3F3D}" vid="{573B5C64-E77A-410B-B9D9-EC179F4A09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5919</TotalTime>
  <Words>728</Words>
  <Application>Microsoft Office PowerPoint</Application>
  <PresentationFormat>Widescreen</PresentationFormat>
  <Paragraphs>164</Paragraphs>
  <Slides>19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  <vt:variant>
        <vt:lpstr>Custom Shows</vt:lpstr>
      </vt:variant>
      <vt:variant>
        <vt:i4>1</vt:i4>
      </vt:variant>
    </vt:vector>
  </HeadingPairs>
  <TitlesOfParts>
    <vt:vector size="32" baseType="lpstr">
      <vt:lpstr>Arial</vt:lpstr>
      <vt:lpstr>Calibri</vt:lpstr>
      <vt:lpstr>Consolas</vt:lpstr>
      <vt:lpstr>Courier New</vt:lpstr>
      <vt:lpstr>Impact</vt:lpstr>
      <vt:lpstr>Segoe UI</vt:lpstr>
      <vt:lpstr>Segoe UI Light</vt:lpstr>
      <vt:lpstr>Segoe UI Semibold</vt:lpstr>
      <vt:lpstr>Segoe UI Semilight</vt:lpstr>
      <vt:lpstr>Wingdings</vt:lpstr>
      <vt:lpstr>Office Theme</vt:lpstr>
      <vt:lpstr>8-30707_dotnetConf_Template</vt:lpstr>
      <vt:lpstr>&gt; dotnet tour</vt:lpstr>
      <vt:lpstr>Agenda</vt:lpstr>
      <vt:lpstr>What is the .NET Core CLI?</vt:lpstr>
      <vt:lpstr>Learn abstraction below comfort zone</vt:lpstr>
      <vt:lpstr>PowerPoint Presentation</vt:lpstr>
      <vt:lpstr>DEMO</vt:lpstr>
      <vt:lpstr>.NET Core SDK pinning</vt:lpstr>
      <vt:lpstr>global.json decision tree</vt:lpstr>
      <vt:lpstr>PowerPoint Presentation</vt:lpstr>
      <vt:lpstr>Integration with VS Code</vt:lpstr>
      <vt:lpstr>PowerPoint Presentation</vt:lpstr>
      <vt:lpstr>Right-click &gt; Add &gt; New Scaffolded Item…?</vt:lpstr>
      <vt:lpstr>PowerPoint Presentation</vt:lpstr>
      <vt:lpstr>Scaffolding</vt:lpstr>
      <vt:lpstr>Scaffolding tool</vt:lpstr>
      <vt:lpstr>Scaffolding command</vt:lpstr>
      <vt:lpstr>Creation of templates</vt:lpstr>
      <vt:lpstr>DEMO</vt:lpstr>
      <vt:lpstr>Resources</vt:lpstr>
      <vt:lpstr>Sponsor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de .NET Core CLI</dc:title>
  <dc:creator>Scott Addie</dc:creator>
  <cp:keywords>.NET Core, ASP.NET Core, Visual Studio Code</cp:keywords>
  <cp:lastModifiedBy>Scott Addie</cp:lastModifiedBy>
  <cp:revision>1235</cp:revision>
  <dcterms:created xsi:type="dcterms:W3CDTF">2016-07-13T16:00:36Z</dcterms:created>
  <dcterms:modified xsi:type="dcterms:W3CDTF">2019-04-22T20:45:03Z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scaddie@microsoft.com</vt:lpwstr>
  </property>
  <property fmtid="{D5CDD505-2E9C-101B-9397-08002B2CF9AE}" pid="6" name="MSIP_Label_f42aa342-8706-4288-bd11-ebb85995028c_SetDate">
    <vt:lpwstr>2017-09-06T15:58:31.7545223-05:00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